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9.jpeg" ContentType="image/jpeg"/>
  <Override PartName="/ppt/media/image3.png" ContentType="image/png"/>
  <Override PartName="/ppt/media/image1.jpeg" ContentType="image/jpeg"/>
  <Override PartName="/ppt/media/image2.png" ContentType="image/png"/>
  <Override PartName="/ppt/media/image4.jpeg" ContentType="image/jpeg"/>
  <Override PartName="/ppt/media/image5.png" ContentType="image/png"/>
  <Override PartName="/ppt/media/image6.png" ContentType="image/png"/>
  <Override PartName="/ppt/media/image7.jpeg" ContentType="image/jpeg"/>
  <Override PartName="/ppt/media/image8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jpeg" ContentType="image/jpe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
</Relationships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view3D>
      <c:rotX val="31"/>
      <c:rotY val="0"/>
      <c:rAngAx val="0"/>
      <c:perspective val="10"/>
    </c:view3D>
    <c:floor>
      <c:spPr>
        <a:solidFill>
          <a:srgbClr val="d9d9d9"/>
        </a:solidFill>
        <a:ln>
          <a:noFill/>
        </a:ln>
      </c:spPr>
    </c:floor>
    <c:backWall>
      <c:spPr>
        <a:solidFill>
          <a:srgbClr val="d9d9d9"/>
        </a:solidFill>
        <a:ln>
          <a:noFill/>
        </a:ln>
      </c:spPr>
    </c:backWall>
    <c:plotArea>
      <c:layout>
        <c:manualLayout>
          <c:layoutTarget val="inner"/>
          <c:xMode val="edge"/>
          <c:yMode val="edge"/>
          <c:x val="0.170272319085661"/>
          <c:y val="0.065659307515985"/>
          <c:w val="0.664586856376465"/>
          <c:h val="0.785679816624442"/>
        </c:manualLayout>
      </c:layout>
      <c:pie3D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Столбец 1</c:v>
                </c:pt>
              </c:strCache>
            </c:strRef>
          </c:tx>
          <c:spPr>
            <a:solidFill>
              <a:srgbClr val="4b1f6f"/>
            </a:solidFill>
            <a:ln>
              <a:noFill/>
            </a:ln>
          </c:spPr>
          <c:explosion val="50"/>
          <c:dPt>
            <c:idx val="0"/>
            <c:spPr>
              <a:solidFill>
                <a:srgbClr val="aecf00"/>
              </a:solidFill>
              <a:ln>
                <a:noFill/>
              </a:ln>
            </c:spPr>
          </c:dPt>
          <c:dPt>
            <c:idx val="1"/>
            <c:spPr>
              <a:solidFill>
                <a:srgbClr val="ff420e"/>
              </a:solidFill>
              <a:ln>
                <a:noFill/>
              </a:ln>
            </c:spPr>
          </c:dPt>
          <c:dPt>
            <c:idx val="2"/>
            <c:spPr>
              <a:solidFill>
                <a:srgbClr val="ffd320"/>
              </a:solidFill>
              <a:ln>
                <a:noFill/>
              </a:ln>
            </c:spPr>
          </c:dPt>
          <c:dPt>
            <c:idx val="3"/>
            <c:spPr>
              <a:solidFill>
                <a:srgbClr val="579d1c"/>
              </a:solidFill>
              <a:ln>
                <a:noFill/>
              </a:ln>
            </c:spPr>
          </c:dPt>
          <c:dPt>
            <c:idx val="4"/>
            <c:spPr>
              <a:solidFill>
                <a:srgbClr val="cc6699"/>
              </a:solidFill>
              <a:ln>
                <a:noFill/>
              </a:ln>
            </c:spPr>
          </c:dPt>
          <c:dPt>
            <c:idx val="5"/>
            <c:spPr>
              <a:solidFill>
                <a:srgbClr val="83caff"/>
              </a:solidFill>
              <a:ln>
                <a:noFill/>
              </a:ln>
            </c:spPr>
          </c:dPt>
          <c:dPt>
            <c:idx val="6"/>
            <c:spPr>
              <a:solidFill>
                <a:srgbClr val="314004"/>
              </a:solidFill>
              <a:ln>
                <a:noFill/>
              </a:ln>
            </c:spPr>
          </c:dPt>
          <c:dPt>
            <c:idx val="7"/>
            <c:spPr>
              <a:solidFill>
                <a:srgbClr val="cc99ff"/>
              </a:solidFill>
              <a:ln>
                <a:noFill/>
              </a:ln>
            </c:spPr>
          </c:dPt>
          <c:dLbls>
            <c:dLbl>
              <c:idx val="0"/>
              <c:dLblPos val="ctr"/>
              <c:showLegendKey val="1"/>
              <c:showVal val="1"/>
              <c:showCatName val="0"/>
              <c:showSerName val="0"/>
              <c:showPercent val="0"/>
            </c:dLbl>
            <c:dLbl>
              <c:idx val="1"/>
              <c:dLblPos val="inEnd"/>
              <c:showLegendKey val="1"/>
              <c:showVal val="1"/>
              <c:showCatName val="0"/>
              <c:showSerName val="0"/>
              <c:showPercent val="0"/>
            </c:dLbl>
            <c:dLbl>
              <c:idx val="2"/>
              <c:dLblPos val="ctr"/>
              <c:showLegendKey val="1"/>
              <c:showVal val="1"/>
              <c:showCatName val="0"/>
              <c:showSerName val="0"/>
              <c:showPercent val="0"/>
            </c:dLbl>
            <c:dLbl>
              <c:idx val="3"/>
              <c:dLblPos val="bestFit"/>
              <c:showLegendKey val="1"/>
              <c:showVal val="1"/>
              <c:showCatName val="0"/>
              <c:showSerName val="0"/>
              <c:showPercent val="0"/>
            </c:dLbl>
            <c:dLbl>
              <c:idx val="4"/>
              <c:dLblPos val="outEnd"/>
              <c:showLegendKey val="1"/>
              <c:showVal val="1"/>
              <c:showCatName val="0"/>
              <c:showSerName val="0"/>
              <c:showPercent val="0"/>
            </c:dLbl>
            <c:dLbl>
              <c:idx val="5"/>
              <c:dLblPos val="inEnd"/>
              <c:showLegendKey val="1"/>
              <c:showVal val="1"/>
              <c:showCatName val="0"/>
              <c:showSerName val="0"/>
              <c:showPercent val="0"/>
            </c:dLbl>
            <c:dLbl>
              <c:idx val="6"/>
              <c:dLblPos val="outEnd"/>
              <c:showLegendKey val="1"/>
              <c:showVal val="1"/>
              <c:showCatName val="0"/>
              <c:showSerName val="0"/>
              <c:showPercent val="0"/>
            </c:dLbl>
            <c:dLbl>
              <c:idx val="7"/>
              <c:dLblPos val="outEnd"/>
              <c:showLegendKey val="1"/>
              <c:showVal val="1"/>
              <c:showCatName val="0"/>
              <c:showSerName val="0"/>
              <c:showPercent val="0"/>
            </c:dLbl>
            <c:dLblPos val="inEnd"/>
            <c:showLegendKey val="1"/>
            <c:showVal val="1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8"/>
                <c:pt idx="0">
                  <c:v>Налог на доходы физических лиц</c:v>
                </c:pt>
                <c:pt idx="1">
                  <c:v>Налог на имущество</c:v>
                </c:pt>
                <c:pt idx="2">
                  <c:v>Земельный налог</c:v>
                </c:pt>
                <c:pt idx="3">
                  <c:v>Денежные взыскания (штрафы) за нарушение законодательства</c:v>
                </c:pt>
                <c:pt idx="4">
                  <c:v>Доходы от оказания платных услуг</c:v>
                </c:pt>
                <c:pt idx="5">
                  <c:v>Госпошлина</c:v>
                </c:pt>
                <c:pt idx="6">
                  <c:v>Прочие доходы</c:v>
                </c:pt>
                <c:pt idx="7">
                  <c:v>Доходы от использования имущества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8"/>
                <c:pt idx="0">
                  <c:v>23.2</c:v>
                </c:pt>
                <c:pt idx="1">
                  <c:v>112.8</c:v>
                </c:pt>
                <c:pt idx="2">
                  <c:v>317.1</c:v>
                </c:pt>
                <c:pt idx="3">
                  <c:v>3</c:v>
                </c:pt>
                <c:pt idx="4">
                  <c:v>5.6</c:v>
                </c:pt>
                <c:pt idx="5">
                  <c:v>1.7</c:v>
                </c:pt>
                <c:pt idx="6">
                  <c:v>0.7</c:v>
                </c:pt>
                <c:pt idx="7">
                  <c:v>2.6</c:v>
                </c:pt>
              </c:numCache>
            </c:numRef>
          </c:val>
        </c:ser>
      </c:pie3DChart>
      <c:spPr>
        <a:solidFill>
          <a:srgbClr val="d9d9d9"/>
        </a:solidFill>
        <a:ln>
          <a:noFill/>
        </a:ln>
      </c:spPr>
    </c:plotArea>
    <c:legend>
      <c:legendPos val="b"/>
      <c:overlay val="0"/>
      <c:spPr>
        <a:noFill/>
        <a:ln>
          <a:noFill/>
        </a:ln>
      </c:spPr>
    </c:legend>
    <c:plotVisOnly val="1"/>
    <c:dispBlanksAs val="zero"/>
  </c:chart>
  <c:spPr>
    <a:noFill/>
    <a:ln>
      <a:noFill/>
    </a:ln>
  </c:spPr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view3D>
      <c:rotX val="30"/>
      <c:rotY val="0"/>
      <c:rAngAx val="0"/>
      <c:perspective val="10"/>
    </c:view3D>
    <c:floor>
      <c:spPr>
        <a:solidFill>
          <a:srgbClr val="d9d9d9"/>
        </a:solidFill>
        <a:ln>
          <a:noFill/>
        </a:ln>
      </c:spPr>
    </c:floor>
    <c:backWall>
      <c:spPr>
        <a:solidFill>
          <a:srgbClr val="d9d9d9"/>
        </a:solidFill>
        <a:ln>
          <a:noFill/>
        </a:ln>
      </c:spPr>
    </c:backWall>
    <c:plotArea>
      <c:layout>
        <c:manualLayout>
          <c:layoutTarget val="inner"/>
          <c:xMode val="edge"/>
          <c:yMode val="edge"/>
          <c:x val="0.0148206770027699"/>
          <c:y val="0.00300530724470874"/>
          <c:w val="0.908413971725602"/>
          <c:h val="0.908178272268048"/>
        </c:manualLayout>
      </c:layout>
      <c:pie3D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Столбец 1</c:v>
                </c:pt>
              </c:strCache>
            </c:strRef>
          </c:tx>
          <c:spPr>
            <a:solidFill>
              <a:srgbClr val="004586"/>
            </a:solidFill>
            <a:ln>
              <a:noFill/>
            </a:ln>
          </c:spPr>
          <c:explosion val="50"/>
          <c:dPt>
            <c:idx val="0"/>
            <c:spPr>
              <a:solidFill>
                <a:srgbClr val="729fcf"/>
              </a:solidFill>
              <a:ln>
                <a:noFill/>
              </a:ln>
            </c:spPr>
          </c:dPt>
          <c:dPt>
            <c:idx val="1"/>
            <c:spPr>
              <a:solidFill>
                <a:srgbClr val="ff420e"/>
              </a:solidFill>
              <a:ln>
                <a:noFill/>
              </a:ln>
            </c:spPr>
          </c:dPt>
          <c:dPt>
            <c:idx val="2"/>
            <c:spPr>
              <a:solidFill>
                <a:srgbClr val="9966cc"/>
              </a:solidFill>
              <a:ln>
                <a:noFill/>
              </a:ln>
            </c:spPr>
          </c:dPt>
          <c:dPt>
            <c:idx val="3"/>
            <c:spPr>
              <a:solidFill>
                <a:srgbClr val="579d1c"/>
              </a:solidFill>
              <a:ln>
                <a:noFill/>
              </a:ln>
            </c:spPr>
          </c:dPt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</c:dLbl>
            <c:dLbl>
              <c:idx val="2"/>
              <c:dLblPos val="ctr"/>
              <c:showLegendKey val="0"/>
              <c:showVal val="1"/>
              <c:showCatName val="0"/>
              <c:showSerName val="0"/>
              <c:showPercent val="0"/>
            </c:dLbl>
            <c:dLbl>
              <c:idx val="3"/>
              <c:dLblPos val="ctr"/>
              <c:showLegendKey val="0"/>
              <c:showVal val="1"/>
              <c:showCatName val="0"/>
              <c:showSerName val="0"/>
              <c:showPercent val="0"/>
            </c:dLbl>
            <c:dLblPos val="ctr"/>
            <c:showLegendKey val="0"/>
            <c:showVal val="1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4"/>
                <c:pt idx="0">
                  <c:v>Дотации</c:v>
                </c:pt>
                <c:pt idx="1">
                  <c:v>Субвенции</c:v>
                </c:pt>
                <c:pt idx="2">
                  <c:v>Субсидии</c:v>
                </c:pt>
                <c:pt idx="3">
                  <c:v>Межбюджетные трансферты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3141.1</c:v>
                </c:pt>
                <c:pt idx="1">
                  <c:v>73.3</c:v>
                </c:pt>
                <c:pt idx="2">
                  <c:v>340.3</c:v>
                </c:pt>
                <c:pt idx="3">
                  <c:v>1161.5</c:v>
                </c:pt>
              </c:numCache>
            </c:numRef>
          </c:val>
        </c:ser>
      </c:pie3DChart>
      <c:spPr>
        <a:solidFill>
          <a:srgbClr val="d9d9d9"/>
        </a:solidFill>
        <a:ln>
          <a:noFill/>
        </a:ln>
      </c:spPr>
    </c:plotArea>
    <c:legend>
      <c:legendPos val="b"/>
      <c:overlay val="0"/>
      <c:spPr>
        <a:noFill/>
        <a:ln>
          <a:noFill/>
        </a:ln>
      </c:spPr>
    </c:legend>
    <c:plotVisOnly val="1"/>
    <c:dispBlanksAs val="zero"/>
  </c:chart>
  <c:spPr>
    <a:noFill/>
    <a:ln>
      <a:noFill/>
    </a:ln>
  </c:spPr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view3D>
      <c:rotX val="30"/>
      <c:rotY val="0"/>
      <c:rAngAx val="0"/>
      <c:perspective val="10"/>
    </c:view3D>
    <c:floor>
      <c:spPr>
        <a:solidFill>
          <a:srgbClr val="d9d9d9"/>
        </a:solidFill>
        <a:ln>
          <a:noFill/>
        </a:ln>
      </c:spPr>
    </c:floor>
    <c:backWall>
      <c:spPr>
        <a:solidFill>
          <a:srgbClr val="d9d9d9"/>
        </a:solidFill>
        <a:ln>
          <a:noFill/>
        </a:ln>
      </c:spPr>
    </c:backWall>
    <c:plotArea>
      <c:layout>
        <c:manualLayout>
          <c:layoutTarget val="inner"/>
          <c:xMode val="edge"/>
          <c:yMode val="edge"/>
          <c:x val="0.0956239582963935"/>
          <c:y val="0.0278690817539688"/>
          <c:w val="0.765949147132877"/>
          <c:h val="0.916078047415903"/>
        </c:manualLayout>
      </c:layout>
      <c:pie3D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Столбец 1</c:v>
                </c:pt>
              </c:strCache>
            </c:strRef>
          </c:tx>
          <c:spPr>
            <a:solidFill>
              <a:srgbClr val="99cc66"/>
            </a:solidFill>
            <a:ln>
              <a:noFill/>
            </a:ln>
          </c:spPr>
          <c:explosion val="50"/>
          <c:dPt>
            <c:idx val="0"/>
            <c:spPr>
              <a:solidFill>
                <a:srgbClr val="9999ff"/>
              </a:solidFill>
              <a:ln>
                <a:noFill/>
              </a:ln>
            </c:spPr>
          </c:dPt>
          <c:dPt>
            <c:idx val="1"/>
            <c:spPr>
              <a:solidFill>
                <a:srgbClr val="99ffcc"/>
              </a:solidFill>
              <a:ln>
                <a:noFill/>
              </a:ln>
            </c:spPr>
          </c:dPt>
          <c:dPt>
            <c:idx val="2"/>
            <c:spPr>
              <a:solidFill>
                <a:srgbClr val="ccffff"/>
              </a:solidFill>
              <a:ln>
                <a:noFill/>
              </a:ln>
            </c:spPr>
          </c:dPt>
          <c:dPt>
            <c:idx val="3"/>
            <c:spPr>
              <a:solidFill>
                <a:srgbClr val="ccccff"/>
              </a:solidFill>
              <a:ln>
                <a:noFill/>
              </a:ln>
            </c:spPr>
          </c:dPt>
          <c:dPt>
            <c:idx val="4"/>
            <c:spPr>
              <a:solidFill>
                <a:srgbClr val="cc99ff"/>
              </a:solidFill>
              <a:ln>
                <a:noFill/>
              </a:ln>
            </c:spPr>
          </c:dPt>
          <c:dPt>
            <c:idx val="5"/>
            <c:spPr>
              <a:solidFill>
                <a:srgbClr val="83caff"/>
              </a:solidFill>
              <a:ln>
                <a:noFill/>
              </a:ln>
            </c:spPr>
          </c:dPt>
          <c:dPt>
            <c:idx val="6"/>
            <c:spPr>
              <a:solidFill>
                <a:srgbClr val="314004"/>
              </a:solidFill>
              <a:ln>
                <a:noFill/>
              </a:ln>
            </c:spPr>
          </c:dPt>
          <c:dPt>
            <c:idx val="7"/>
            <c:spPr>
              <a:solidFill>
                <a:srgbClr val="aecf00"/>
              </a:solidFill>
              <a:ln>
                <a:noFill/>
              </a:ln>
            </c:spPr>
          </c:dPt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</c:dLbl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</c:dLbl>
            <c:dLbl>
              <c:idx val="3"/>
              <c:dLblPos val="inEnd"/>
              <c:showLegendKey val="0"/>
              <c:showVal val="1"/>
              <c:showCatName val="0"/>
              <c:showSerName val="0"/>
              <c:showPercent val="0"/>
            </c:dLbl>
            <c:dLbl>
              <c:idx val="4"/>
              <c:dLblPos val="ctr"/>
              <c:showLegendKey val="0"/>
              <c:showVal val="1"/>
              <c:showCatName val="0"/>
              <c:showSerName val="0"/>
              <c:showPercent val="0"/>
            </c:dLbl>
            <c:dLbl>
              <c:idx val="5"/>
              <c:dLblPos val="ctr"/>
              <c:showLegendKey val="0"/>
              <c:showVal val="1"/>
              <c:showCatName val="0"/>
              <c:showSerName val="0"/>
              <c:showPercent val="0"/>
            </c:dLbl>
            <c:dLbl>
              <c:idx val="6"/>
              <c:dLblPos val="outEnd"/>
              <c:showLegendKey val="0"/>
              <c:showVal val="1"/>
              <c:showCatName val="0"/>
              <c:showSerName val="0"/>
              <c:showPercent val="0"/>
            </c:dLbl>
            <c:dLbl>
              <c:idx val="7"/>
              <c:dLblPos val="outEnd"/>
              <c:showLegendKey val="1"/>
              <c:showVal val="1"/>
              <c:showCatName val="0"/>
              <c:showSerName val="0"/>
              <c:showPercent val="0"/>
            </c:dLbl>
            <c:dLblPos val="ctr"/>
            <c:showLegendKey val="0"/>
            <c:showVal val="1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8"/>
                <c:pt idx="0">
                  <c:v>Общегосударственные вопросы</c:v>
                </c:pt>
                <c:pt idx="1">
                  <c:v>Национальная безопасность</c:v>
                </c:pt>
                <c:pt idx="2">
                  <c:v>Национальная оборона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Культура</c:v>
                </c:pt>
                <c:pt idx="6">
                  <c:v>Социальная политика</c:v>
                </c:pt>
                <c:pt idx="7">
                  <c:v>Физкультура и спорт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8"/>
                <c:pt idx="0">
                  <c:v>1777.3</c:v>
                </c:pt>
                <c:pt idx="1">
                  <c:v>146.5</c:v>
                </c:pt>
                <c:pt idx="2">
                  <c:v>72.9</c:v>
                </c:pt>
                <c:pt idx="3">
                  <c:v>692.7</c:v>
                </c:pt>
                <c:pt idx="4">
                  <c:v>916.3</c:v>
                </c:pt>
                <c:pt idx="5">
                  <c:v>3206.2</c:v>
                </c:pt>
                <c:pt idx="6">
                  <c:v>54.1</c:v>
                </c:pt>
                <c:pt idx="7">
                  <c:v>3.5</c:v>
                </c:pt>
              </c:numCache>
            </c:numRef>
          </c:val>
        </c:ser>
      </c:pie3DChart>
      <c:spPr>
        <a:solidFill>
          <a:srgbClr val="d9d9d9"/>
        </a:solidFill>
        <a:ln>
          <a:noFill/>
        </a:ln>
      </c:spPr>
    </c:plotArea>
    <c:legend>
      <c:legendPos val="b"/>
      <c:overlay val="0"/>
      <c:spPr>
        <a:noFill/>
        <a:ln>
          <a:noFill/>
        </a:ln>
      </c:spPr>
    </c:legend>
    <c:plotVisOnly val="1"/>
    <c:dispBlanksAs val="zero"/>
  </c:chart>
  <c:spPr>
    <a:noFill/>
    <a:ln>
      <a:noFill/>
    </a:ln>
  </c:spPr>
</c:chartSpace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5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6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2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3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3124080" y="76320"/>
            <a:ext cx="3351600" cy="288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ustomShape 1"/>
          <p:cNvSpPr/>
          <p:nvPr/>
        </p:nvSpPr>
        <p:spPr>
          <a:xfrm>
            <a:off x="3124080" y="76320"/>
            <a:ext cx="3351600" cy="288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8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chart" Target="../charts/chart31.xml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chart" Target="../charts/chart32.xml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chart" Target="../charts/chart33.xml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hyperlink" Target="mailto:pr@balkomfin.ru" TargetMode="External"/><Relationship Id="rId3" Type="http://schemas.openxmlformats.org/officeDocument/2006/relationships/hyperlink" Target="mailto:pr@balkomfin.ru" TargetMode="External"/><Relationship Id="rId4" Type="http://schemas.openxmlformats.org/officeDocument/2006/relationships/hyperlink" Target="mailto:pr@balkomfin.ru" TargetMode="External"/><Relationship Id="rId5" Type="http://schemas.openxmlformats.org/officeDocument/2006/relationships/hyperlink" Target="mailto:pr@balkomfin.ru" TargetMode="External"/><Relationship Id="rId6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1" descr=""/>
          <p:cNvPicPr/>
          <p:nvPr/>
        </p:nvPicPr>
        <p:blipFill>
          <a:blip r:embed="rId1"/>
          <a:stretch/>
        </p:blipFill>
        <p:spPr>
          <a:xfrm>
            <a:off x="0" y="0"/>
            <a:ext cx="9142920" cy="6856920"/>
          </a:xfrm>
          <a:prstGeom prst="rect">
            <a:avLst/>
          </a:prstGeom>
          <a:ln>
            <a:noFill/>
          </a:ln>
        </p:spPr>
      </p:pic>
      <p:pic>
        <p:nvPicPr>
          <p:cNvPr id="75" name="Picture 2" descr=""/>
          <p:cNvPicPr/>
          <p:nvPr/>
        </p:nvPicPr>
        <p:blipFill>
          <a:blip r:embed="rId2"/>
          <a:stretch/>
        </p:blipFill>
        <p:spPr>
          <a:xfrm>
            <a:off x="281160" y="2060640"/>
            <a:ext cx="9289080" cy="4644000"/>
          </a:xfrm>
          <a:prstGeom prst="rect">
            <a:avLst/>
          </a:prstGeom>
          <a:ln>
            <a:noFill/>
          </a:ln>
        </p:spPr>
      </p:pic>
      <p:sp>
        <p:nvSpPr>
          <p:cNvPr id="76" name="CustomShape 1"/>
          <p:cNvSpPr/>
          <p:nvPr/>
        </p:nvSpPr>
        <p:spPr>
          <a:xfrm>
            <a:off x="2357280" y="5929200"/>
            <a:ext cx="6571080" cy="641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ctr">
              <a:lnSpc>
                <a:spcPct val="100000"/>
              </a:lnSpc>
            </a:pPr>
            <a:r>
              <a:rPr b="1" i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Franklin Gothic Book"/>
                <a:ea typeface="Microsoft YaHei"/>
              </a:rPr>
              <a:t>к отчету об исполнении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i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Franklin Gothic Book"/>
                <a:ea typeface="Microsoft YaHei"/>
              </a:rPr>
              <a:t>Бюджета Исаевского сельского поселения  за 2018 год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1"/>
          <p:cNvSpPr/>
          <p:nvPr/>
        </p:nvSpPr>
        <p:spPr>
          <a:xfrm>
            <a:off x="214200" y="1428840"/>
            <a:ext cx="8928720" cy="713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ctr">
              <a:lnSpc>
                <a:spcPct val="100000"/>
              </a:lnSpc>
            </a:pPr>
            <a:r>
              <a:rPr b="1" i="1" lang="ru-RU" sz="2800" spc="-1" strike="noStrike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Доходы бюджета Исаевского сельского поселения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8" name="Picture 3" descr=""/>
          <p:cNvPicPr/>
          <p:nvPr/>
        </p:nvPicPr>
        <p:blipFill>
          <a:blip r:embed="rId2"/>
          <a:stretch/>
        </p:blipFill>
        <p:spPr>
          <a:xfrm>
            <a:off x="171360" y="2457360"/>
            <a:ext cx="2861280" cy="4221720"/>
          </a:xfrm>
          <a:prstGeom prst="rect">
            <a:avLst/>
          </a:prstGeom>
          <a:ln>
            <a:noFill/>
          </a:ln>
        </p:spPr>
      </p:pic>
      <p:sp>
        <p:nvSpPr>
          <p:cNvPr id="79" name="CustomShape 2"/>
          <p:cNvSpPr/>
          <p:nvPr/>
        </p:nvSpPr>
        <p:spPr>
          <a:xfrm>
            <a:off x="351000" y="2637000"/>
            <a:ext cx="2510280" cy="3867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Налоговые доходы: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2060"/>
              </a:buClr>
              <a:buFont typeface="Wingdings" charset="2"/>
              <a:buChar char=""/>
            </a:pPr>
            <a:r>
              <a:rPr b="0" lang="ru-RU" sz="1600" spc="-1" strike="noStrike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b="1" i="1" lang="ru-RU" sz="1600" spc="-1" strike="noStrike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налог на доходы физических лиц,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2060"/>
              </a:buClr>
              <a:buFont typeface="Wingdings" charset="2"/>
              <a:buChar char=""/>
            </a:pPr>
            <a:r>
              <a:rPr b="1" i="1" lang="ru-RU" sz="1600" spc="-1" strike="noStrike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b="1" i="1" lang="ru-RU" sz="1600" spc="-1" strike="noStrike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налог на имущество физических лиц,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2060"/>
              </a:buClr>
              <a:buFont typeface="Wingdings" charset="2"/>
              <a:buChar char=""/>
            </a:pPr>
            <a:r>
              <a:rPr b="1" i="1" lang="ru-RU" sz="1600" spc="-1" strike="noStrike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b="1" i="1" lang="ru-RU" sz="1600" spc="-1" strike="noStrike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земельный налог,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2060"/>
              </a:buClr>
              <a:buFont typeface="Wingdings" charset="2"/>
              <a:buChar char=""/>
            </a:pPr>
            <a:r>
              <a:rPr b="1" i="1" lang="ru-RU" sz="1600" spc="-1" strike="noStrike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государственная пошлина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CustomShape 3"/>
          <p:cNvSpPr/>
          <p:nvPr/>
        </p:nvSpPr>
        <p:spPr>
          <a:xfrm>
            <a:off x="3143160" y="2500200"/>
            <a:ext cx="2927880" cy="4142160"/>
          </a:xfrm>
          <a:prstGeom prst="roundRect">
            <a:avLst>
              <a:gd name="adj" fmla="val 16667"/>
            </a:avLst>
          </a:prstGeom>
          <a:noFill/>
          <a:ln w="50760">
            <a:solidFill>
              <a:srgbClr val="00206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60fca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Неналоговые доходы: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60fca"/>
              </a:buClr>
              <a:buFont typeface="Wingdings" charset="2"/>
              <a:buChar char=""/>
            </a:pPr>
            <a:r>
              <a:rPr b="0" lang="ru-RU" sz="1600" spc="-1" strike="noStrike">
                <a:solidFill>
                  <a:srgbClr val="060fc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b="1" i="1" lang="ru-RU" sz="1600" spc="-1" strike="noStrike">
                <a:solidFill>
                  <a:srgbClr val="060fc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доходы от использования муниципального имущества,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60fca"/>
              </a:buClr>
              <a:buFont typeface="Wingdings" charset="2"/>
              <a:buChar char=""/>
            </a:pPr>
            <a:r>
              <a:rPr b="1" i="1" lang="ru-RU" sz="1600" spc="-1" strike="noStrike">
                <a:solidFill>
                  <a:srgbClr val="060fc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b="1" i="1" lang="ru-RU" sz="1600" spc="-1" strike="noStrike">
                <a:solidFill>
                  <a:srgbClr val="060fc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доходы от оказания платных услуг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60fca"/>
              </a:buClr>
              <a:buFont typeface="Wingdings" charset="2"/>
              <a:buChar char=""/>
            </a:pPr>
            <a:r>
              <a:rPr b="1" i="1" lang="ru-RU" sz="1600" spc="-1" strike="noStrike">
                <a:solidFill>
                  <a:srgbClr val="060fc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b="1" i="1" lang="ru-RU" sz="1600" spc="-1" strike="noStrike">
                <a:solidFill>
                  <a:srgbClr val="060fc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доходы от продажи материальных и нематериальных активов,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60fca"/>
              </a:buClr>
              <a:buFont typeface="Wingdings" charset="2"/>
              <a:buChar char=""/>
            </a:pPr>
            <a:r>
              <a:rPr b="1" i="1" lang="ru-RU" sz="1600" spc="-1" strike="noStrike">
                <a:solidFill>
                  <a:srgbClr val="060fc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b="1" i="1" lang="ru-RU" sz="1600" spc="-1" strike="noStrike">
                <a:solidFill>
                  <a:srgbClr val="060fc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штрафы, санкции, возмещение ущерба,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60fca"/>
              </a:buClr>
              <a:buFont typeface="Wingdings" charset="2"/>
              <a:buChar char=""/>
            </a:pPr>
            <a:r>
              <a:rPr b="1" i="1" lang="ru-RU" sz="1600" spc="-1" strike="noStrike">
                <a:solidFill>
                  <a:srgbClr val="060fc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b="1" i="1" lang="ru-RU" sz="1600" spc="-1" strike="noStrike">
                <a:solidFill>
                  <a:srgbClr val="060fc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прочие неналоговые доходы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CustomShape 4"/>
          <p:cNvSpPr/>
          <p:nvPr/>
        </p:nvSpPr>
        <p:spPr>
          <a:xfrm>
            <a:off x="6215040" y="2500200"/>
            <a:ext cx="2765880" cy="4070880"/>
          </a:xfrm>
          <a:prstGeom prst="roundRect">
            <a:avLst>
              <a:gd name="adj" fmla="val 16667"/>
            </a:avLst>
          </a:prstGeom>
          <a:noFill/>
          <a:ln w="50760">
            <a:solidFill>
              <a:srgbClr val="00206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3b68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Безвозмездные поступления: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3b68"/>
              </a:buClr>
              <a:buFont typeface="Wingdings" charset="2"/>
              <a:buChar char=""/>
            </a:pPr>
            <a:r>
              <a:rPr b="1" i="1" lang="ru-RU" sz="1600" spc="-1" strike="noStrike">
                <a:solidFill>
                  <a:srgbClr val="003b68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b="1" i="1" lang="ru-RU" sz="1600" spc="-1" strike="noStrike">
                <a:solidFill>
                  <a:srgbClr val="003b68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дотации,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3b68"/>
              </a:buClr>
              <a:buFont typeface="Wingdings" charset="2"/>
              <a:buChar char=""/>
            </a:pPr>
            <a:r>
              <a:rPr b="1" i="1" lang="ru-RU" sz="1600" spc="-1" strike="noStrike">
                <a:solidFill>
                  <a:srgbClr val="003b68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субсидии,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3b68"/>
              </a:buClr>
              <a:buFont typeface="Wingdings" charset="2"/>
              <a:buChar char=""/>
            </a:pPr>
            <a:r>
              <a:rPr b="1" i="1" lang="ru-RU" sz="1600" spc="-1" strike="noStrike">
                <a:solidFill>
                  <a:srgbClr val="003b68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субвенции,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3b68"/>
              </a:buClr>
              <a:buFont typeface="Wingdings" charset="2"/>
              <a:buChar char=""/>
            </a:pPr>
            <a:r>
              <a:rPr b="1" i="1" lang="ru-RU" sz="1600" spc="-1" strike="noStrike">
                <a:solidFill>
                  <a:srgbClr val="003b68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b="1" i="1" lang="ru-RU" sz="1600" spc="-1" strike="noStrike">
                <a:solidFill>
                  <a:srgbClr val="003b68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иные межбюджетные трансферты,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3b68"/>
              </a:buClr>
              <a:buFont typeface="Wingdings" charset="2"/>
              <a:buChar char=""/>
            </a:pPr>
            <a:r>
              <a:rPr b="1" i="1" lang="ru-RU" sz="1600" spc="-1" strike="noStrike">
                <a:solidFill>
                  <a:srgbClr val="003b68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b="1" i="1" lang="ru-RU" sz="1600" spc="-1" strike="noStrike">
                <a:solidFill>
                  <a:srgbClr val="003b68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прочие безвозмездные поступления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2" name="Picture 8" descr=""/>
          <p:cNvPicPr/>
          <p:nvPr/>
        </p:nvPicPr>
        <p:blipFill>
          <a:blip r:embed="rId3"/>
          <a:stretch/>
        </p:blipFill>
        <p:spPr>
          <a:xfrm>
            <a:off x="249120" y="324000"/>
            <a:ext cx="8636400" cy="667080"/>
          </a:xfrm>
          <a:prstGeom prst="rect">
            <a:avLst/>
          </a:prstGeom>
          <a:ln>
            <a:noFill/>
          </a:ln>
        </p:spPr>
      </p:pic>
      <p:sp>
        <p:nvSpPr>
          <p:cNvPr id="83" name="CustomShape 5"/>
          <p:cNvSpPr/>
          <p:nvPr/>
        </p:nvSpPr>
        <p:spPr>
          <a:xfrm>
            <a:off x="285840" y="357120"/>
            <a:ext cx="8565120" cy="594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ctr">
              <a:lnSpc>
                <a:spcPct val="100000"/>
              </a:lnSpc>
            </a:pPr>
            <a:r>
              <a:rPr b="1" i="1" lang="ru-RU" sz="2000" spc="-1" strike="noStrike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ДОХОДЫ БЮДЖЕТА – поступающие в бюджет денежные средства.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CustomShape 6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CustomShape 7"/>
          <p:cNvSpPr/>
          <p:nvPr/>
        </p:nvSpPr>
        <p:spPr>
          <a:xfrm>
            <a:off x="0" y="457200"/>
            <a:ext cx="9142920" cy="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6" name="CustomShape 8"/>
          <p:cNvSpPr/>
          <p:nvPr/>
        </p:nvSpPr>
        <p:spPr>
          <a:xfrm flipH="1">
            <a:off x="1713960" y="1927080"/>
            <a:ext cx="1856160" cy="4989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c00000"/>
            </a:solidFill>
            <a:miter/>
            <a:tailEnd len="med" type="stealth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CustomShape 9"/>
          <p:cNvSpPr/>
          <p:nvPr/>
        </p:nvSpPr>
        <p:spPr>
          <a:xfrm>
            <a:off x="4713120" y="1928880"/>
            <a:ext cx="11520" cy="570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0080">
            <a:solidFill>
              <a:srgbClr val="c00000"/>
            </a:solidFill>
            <a:miter/>
            <a:tailEnd len="med" type="arrow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88" name="CustomShape 10"/>
          <p:cNvSpPr/>
          <p:nvPr/>
        </p:nvSpPr>
        <p:spPr>
          <a:xfrm>
            <a:off x="6286680" y="1928880"/>
            <a:ext cx="1641960" cy="4989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0080">
            <a:solidFill>
              <a:srgbClr val="c00000"/>
            </a:solidFill>
            <a:miter/>
            <a:tailEnd len="med" type="arrow" w="med"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1" descr=""/>
          <p:cNvPicPr/>
          <p:nvPr/>
        </p:nvPicPr>
        <p:blipFill>
          <a:blip r:embed="rId1"/>
          <a:stretch/>
        </p:blipFill>
        <p:spPr>
          <a:xfrm>
            <a:off x="-6480" y="165240"/>
            <a:ext cx="9155520" cy="535320"/>
          </a:xfrm>
          <a:prstGeom prst="rect">
            <a:avLst/>
          </a:prstGeom>
          <a:ln>
            <a:noFill/>
          </a:ln>
        </p:spPr>
      </p:pic>
      <p:pic>
        <p:nvPicPr>
          <p:cNvPr id="90" name="Picture 2" descr=""/>
          <p:cNvPicPr/>
          <p:nvPr/>
        </p:nvPicPr>
        <p:blipFill>
          <a:blip r:embed="rId2"/>
          <a:stretch/>
        </p:blipFill>
        <p:spPr>
          <a:xfrm>
            <a:off x="480960" y="792000"/>
            <a:ext cx="8131680" cy="999000"/>
          </a:xfrm>
          <a:prstGeom prst="rect">
            <a:avLst/>
          </a:prstGeom>
          <a:ln>
            <a:noFill/>
          </a:ln>
        </p:spPr>
      </p:pic>
      <p:sp>
        <p:nvSpPr>
          <p:cNvPr id="91" name="CustomShape 1"/>
          <p:cNvSpPr/>
          <p:nvPr/>
        </p:nvSpPr>
        <p:spPr>
          <a:xfrm>
            <a:off x="0" y="-228600"/>
            <a:ext cx="91429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2" name="CustomShape 2"/>
          <p:cNvSpPr/>
          <p:nvPr/>
        </p:nvSpPr>
        <p:spPr>
          <a:xfrm>
            <a:off x="1000080" y="1857240"/>
            <a:ext cx="7018920" cy="567360"/>
          </a:xfrm>
          <a:prstGeom prst="roundRect">
            <a:avLst>
              <a:gd name="adj" fmla="val 16667"/>
            </a:avLst>
          </a:prstGeom>
          <a:noFill/>
          <a:ln w="9360">
            <a:solidFill>
              <a:srgbClr val="c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>
              <a:lnSpc>
                <a:spcPct val="100000"/>
              </a:lnSpc>
            </a:pPr>
            <a:r>
              <a:rPr b="1" i="1" lang="ru-RU" sz="2000" spc="-1" strike="noStrike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оказание услуг, выполнение работ;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CustomShape 3"/>
          <p:cNvSpPr/>
          <p:nvPr/>
        </p:nvSpPr>
        <p:spPr>
          <a:xfrm>
            <a:off x="1000080" y="2500200"/>
            <a:ext cx="7018920" cy="567360"/>
          </a:xfrm>
          <a:prstGeom prst="roundRect">
            <a:avLst>
              <a:gd name="adj" fmla="val 16667"/>
            </a:avLst>
          </a:prstGeom>
          <a:noFill/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>
              <a:lnSpc>
                <a:spcPct val="100000"/>
              </a:lnSpc>
            </a:pPr>
            <a:r>
              <a:rPr b="1" i="1" lang="ru-RU" sz="2000" spc="-1" strike="noStrike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социальное обеспечение населения;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CustomShape 4"/>
          <p:cNvSpPr/>
          <p:nvPr/>
        </p:nvSpPr>
        <p:spPr>
          <a:xfrm>
            <a:off x="1000080" y="3214800"/>
            <a:ext cx="7018920" cy="567360"/>
          </a:xfrm>
          <a:prstGeom prst="roundRect">
            <a:avLst>
              <a:gd name="adj" fmla="val 16667"/>
            </a:avLst>
          </a:prstGeom>
          <a:noFill/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>
              <a:lnSpc>
                <a:spcPct val="100000"/>
              </a:lnSpc>
            </a:pPr>
            <a:r>
              <a:rPr b="1" i="1" lang="ru-RU" sz="2000" spc="-1" strike="noStrike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предоставление бюджетных инвестиций;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CustomShape 5"/>
          <p:cNvSpPr/>
          <p:nvPr/>
        </p:nvSpPr>
        <p:spPr>
          <a:xfrm>
            <a:off x="1000080" y="3929040"/>
            <a:ext cx="7018920" cy="567360"/>
          </a:xfrm>
          <a:prstGeom prst="roundRect">
            <a:avLst>
              <a:gd name="adj" fmla="val 16667"/>
            </a:avLst>
          </a:prstGeom>
          <a:noFill/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>
              <a:lnSpc>
                <a:spcPct val="100000"/>
              </a:lnSpc>
            </a:pPr>
            <a:r>
              <a:rPr b="1" i="1" lang="ru-RU" sz="2000" spc="-1" strike="noStrike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предоставление субсидий;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CustomShape 6"/>
          <p:cNvSpPr/>
          <p:nvPr/>
        </p:nvSpPr>
        <p:spPr>
          <a:xfrm>
            <a:off x="1000080" y="5357880"/>
            <a:ext cx="7018920" cy="567360"/>
          </a:xfrm>
          <a:prstGeom prst="roundRect">
            <a:avLst>
              <a:gd name="adj" fmla="val 16667"/>
            </a:avLst>
          </a:prstGeom>
          <a:noFill/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>
              <a:lnSpc>
                <a:spcPct val="100000"/>
              </a:lnSpc>
            </a:pPr>
            <a:r>
              <a:rPr b="1" i="1" lang="ru-RU" sz="2000" spc="-1" strike="noStrike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предоставление межбюджетных трансфертов;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CustomShape 7"/>
          <p:cNvSpPr/>
          <p:nvPr/>
        </p:nvSpPr>
        <p:spPr>
          <a:xfrm>
            <a:off x="1000080" y="4714920"/>
            <a:ext cx="7018920" cy="567360"/>
          </a:xfrm>
          <a:prstGeom prst="roundRect">
            <a:avLst>
              <a:gd name="adj" fmla="val 16667"/>
            </a:avLst>
          </a:prstGeom>
          <a:noFill/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>
              <a:lnSpc>
                <a:spcPct val="100000"/>
              </a:lnSpc>
            </a:pPr>
            <a:r>
              <a:rPr b="1" i="1" lang="ru-RU" sz="2000" spc="-1" strike="noStrike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обслуживание долга;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Line 8"/>
          <p:cNvSpPr/>
          <p:nvPr/>
        </p:nvSpPr>
        <p:spPr>
          <a:xfrm flipV="1">
            <a:off x="642600" y="2139840"/>
            <a:ext cx="357480" cy="4680"/>
          </a:xfrm>
          <a:prstGeom prst="line">
            <a:avLst/>
          </a:prstGeom>
          <a:ln w="10080">
            <a:solidFill>
              <a:srgbClr val="00206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99" name="Line 9"/>
          <p:cNvSpPr/>
          <p:nvPr/>
        </p:nvSpPr>
        <p:spPr>
          <a:xfrm flipV="1">
            <a:off x="642600" y="5641920"/>
            <a:ext cx="357480" cy="4680"/>
          </a:xfrm>
          <a:prstGeom prst="line">
            <a:avLst/>
          </a:prstGeom>
          <a:ln w="10080">
            <a:solidFill>
              <a:srgbClr val="00206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00" name="Line 10"/>
          <p:cNvSpPr/>
          <p:nvPr/>
        </p:nvSpPr>
        <p:spPr>
          <a:xfrm>
            <a:off x="642600" y="1785600"/>
            <a:ext cx="1800" cy="3857760"/>
          </a:xfrm>
          <a:prstGeom prst="line">
            <a:avLst/>
          </a:prstGeom>
          <a:ln w="10080">
            <a:solidFill>
              <a:srgbClr val="00206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01" name="Line 11"/>
          <p:cNvSpPr/>
          <p:nvPr/>
        </p:nvSpPr>
        <p:spPr>
          <a:xfrm flipV="1">
            <a:off x="642600" y="3284280"/>
            <a:ext cx="357480" cy="4680"/>
          </a:xfrm>
          <a:prstGeom prst="line">
            <a:avLst/>
          </a:prstGeom>
          <a:ln w="10080">
            <a:solidFill>
              <a:srgbClr val="00206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02" name="Line 12"/>
          <p:cNvSpPr/>
          <p:nvPr/>
        </p:nvSpPr>
        <p:spPr>
          <a:xfrm flipV="1">
            <a:off x="642600" y="4070160"/>
            <a:ext cx="357480" cy="4680"/>
          </a:xfrm>
          <a:prstGeom prst="line">
            <a:avLst/>
          </a:prstGeom>
          <a:ln w="10080">
            <a:solidFill>
              <a:srgbClr val="00206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03" name="Line 13"/>
          <p:cNvSpPr/>
          <p:nvPr/>
        </p:nvSpPr>
        <p:spPr>
          <a:xfrm flipV="1">
            <a:off x="642600" y="4856040"/>
            <a:ext cx="357480" cy="4680"/>
          </a:xfrm>
          <a:prstGeom prst="line">
            <a:avLst/>
          </a:prstGeom>
          <a:ln w="10080">
            <a:solidFill>
              <a:srgbClr val="00206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04" name="Line 14"/>
          <p:cNvSpPr/>
          <p:nvPr/>
        </p:nvSpPr>
        <p:spPr>
          <a:xfrm flipV="1">
            <a:off x="642600" y="2641320"/>
            <a:ext cx="357480" cy="5040"/>
          </a:xfrm>
          <a:prstGeom prst="line">
            <a:avLst/>
          </a:prstGeom>
          <a:ln w="10080">
            <a:solidFill>
              <a:srgbClr val="002060"/>
            </a:solidFill>
            <a:miter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/>
          <p:cNvSpPr/>
          <p:nvPr/>
        </p:nvSpPr>
        <p:spPr>
          <a:xfrm>
            <a:off x="214200" y="-22320"/>
            <a:ext cx="8714160" cy="1769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/>
          <a:p>
            <a:pPr algn="just">
              <a:lnSpc>
                <a:spcPct val="100000"/>
              </a:lnSpc>
            </a:pPr>
            <a:r>
              <a:rPr b="1" i="1" lang="ru-RU" sz="2200" spc="-1" strike="noStrike">
                <a:solidFill>
                  <a:srgbClr val="003b68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Межбюджетные отношения – взаимоотношения между  публично -правовыми образованиями по вопросам регулирования  бюджетных правоотношений, организации и осуществления  бюджетного процесса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6" name="Picture 2" descr=""/>
          <p:cNvPicPr/>
          <p:nvPr/>
        </p:nvPicPr>
        <p:blipFill>
          <a:blip r:embed="rId1"/>
          <a:stretch/>
        </p:blipFill>
        <p:spPr>
          <a:xfrm>
            <a:off x="-85680" y="1542960"/>
            <a:ext cx="9320760" cy="5406120"/>
          </a:xfrm>
          <a:prstGeom prst="rect">
            <a:avLst/>
          </a:prstGeom>
          <a:ln>
            <a:noFill/>
          </a:ln>
        </p:spPr>
      </p:pic>
      <p:sp>
        <p:nvSpPr>
          <p:cNvPr id="107" name="CustomShape 2"/>
          <p:cNvSpPr/>
          <p:nvPr/>
        </p:nvSpPr>
        <p:spPr>
          <a:xfrm>
            <a:off x="0" y="5848200"/>
            <a:ext cx="91429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0" y="4680"/>
            <a:ext cx="8714160" cy="1189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/>
          <a:p>
            <a:pPr algn="ctr">
              <a:lnSpc>
                <a:spcPct val="100000"/>
              </a:lnSpc>
            </a:pPr>
            <a:r>
              <a:rPr b="1" i="1" lang="ru-RU" sz="2400" spc="-1" strike="noStrike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mbria"/>
                <a:ea typeface="Microsoft YaHei"/>
              </a:rPr>
              <a:t>Основные характеристики бюджета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i="1" lang="ru-RU" sz="2400" spc="-1" strike="noStrike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mbria"/>
                <a:ea typeface="Microsoft YaHei"/>
              </a:rPr>
              <a:t>Исаевского сельского поселения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CustomShape 2"/>
          <p:cNvSpPr/>
          <p:nvPr/>
        </p:nvSpPr>
        <p:spPr>
          <a:xfrm>
            <a:off x="142920" y="947880"/>
            <a:ext cx="2146680" cy="134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ru-RU" sz="1600" spc="-1" strike="noStrike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Общий объем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ru-RU" sz="1600" spc="-1" strike="noStrike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доходов местного бюджета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CustomShape 3"/>
          <p:cNvSpPr/>
          <p:nvPr/>
        </p:nvSpPr>
        <p:spPr>
          <a:xfrm flipV="1" rot="10800000">
            <a:off x="8142840" y="7228440"/>
            <a:ext cx="2642040" cy="1615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ru-RU" sz="1600" spc="-1" strike="noStrike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Общий объем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ru-RU" sz="1600" spc="-1" strike="noStrike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расходов местного бюджета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CustomShape 4"/>
          <p:cNvSpPr/>
          <p:nvPr/>
        </p:nvSpPr>
        <p:spPr>
          <a:xfrm>
            <a:off x="285840" y="4718160"/>
            <a:ext cx="1499040" cy="822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/>
          <a:p>
            <a:pPr>
              <a:lnSpc>
                <a:spcPct val="100000"/>
              </a:lnSpc>
            </a:pPr>
            <a:r>
              <a:rPr b="1" i="1" lang="ru-RU" sz="1600" spc="-1" strike="noStrike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b="1" i="1" lang="ru-RU" sz="1600" spc="-1" strike="noStrike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Дефицит (профицит)   бюджета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CustomShape 5"/>
          <p:cNvSpPr/>
          <p:nvPr/>
        </p:nvSpPr>
        <p:spPr>
          <a:xfrm>
            <a:off x="2428920" y="1071720"/>
            <a:ext cx="5775840" cy="98964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e8f0f9"/>
              </a:gs>
              <a:gs pos="100000">
                <a:srgbClr val="8db3e2"/>
              </a:gs>
            </a:gsLst>
            <a:lin ang="8100000"/>
          </a:gradFill>
          <a:ln w="9360">
            <a:noFill/>
          </a:ln>
          <a:scene3d>
            <a:camera prst="legacyObliqueTopRight"/>
            <a:lightRig dir="b" rig="legacyFlat3"/>
          </a:scene3d>
          <a:sp3d extrusionH="430200" prstMaterial="legacyMatte">
            <a:bevelT prst="angle" w="13500" h="13500"/>
            <a:bevelB prst="angle" w="13500" h="13500"/>
            <a:extrusionClr>
              <a:srgbClr val="8db3e2"/>
            </a:extrusionClr>
            <a:contourClr>
              <a:srgbClr val="e8f0f9"/>
            </a:contourClr>
          </a:sp3d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marL="216000" indent="-215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План на 2018 год – 5181,6 тыс. рублей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Font typeface="Times New Roman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Исполнено в 2018 году – 5182,9 тыс. рублей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CustomShape 6"/>
          <p:cNvSpPr/>
          <p:nvPr/>
        </p:nvSpPr>
        <p:spPr>
          <a:xfrm>
            <a:off x="3143160" y="2857680"/>
            <a:ext cx="5775840" cy="98964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e8f0f9"/>
              </a:gs>
              <a:gs pos="100000">
                <a:srgbClr val="8db3e2"/>
              </a:gs>
            </a:gsLst>
            <a:lin ang="8100000"/>
          </a:gradFill>
          <a:ln w="9360">
            <a:noFill/>
          </a:ln>
          <a:scene3d>
            <a:camera prst="legacyObliqueTopRight"/>
            <a:lightRig dir="b" rig="legacyFlat3"/>
          </a:scene3d>
          <a:sp3d extrusionH="430200" prstMaterial="legacyMatte">
            <a:bevelT prst="angle" w="13500" h="13500"/>
            <a:bevelB prst="angle" w="13500" h="13500"/>
            <a:extrusionClr>
              <a:srgbClr val="8db3e2"/>
            </a:extrusionClr>
            <a:contourClr>
              <a:srgbClr val="e8f0f9"/>
            </a:contourClr>
          </a:sp3d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marL="216000" indent="-215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План на 2018 год 6870,0 тыс. рублей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Font typeface="Times New Roman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Исполнено в 2018 году –6869,5  тыс. рублей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CustomShape 7"/>
          <p:cNvSpPr/>
          <p:nvPr/>
        </p:nvSpPr>
        <p:spPr>
          <a:xfrm>
            <a:off x="2286000" y="4714920"/>
            <a:ext cx="5775840" cy="98964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e8f0f9"/>
              </a:gs>
              <a:gs pos="100000">
                <a:srgbClr val="8db3e2"/>
              </a:gs>
            </a:gsLst>
            <a:lin ang="8100000"/>
          </a:gradFill>
          <a:ln w="9360">
            <a:noFill/>
          </a:ln>
          <a:scene3d>
            <a:camera prst="legacyObliqueTopRight"/>
            <a:lightRig dir="b" rig="legacyFlat3"/>
          </a:scene3d>
          <a:sp3d extrusionH="430200" prstMaterial="legacyMatte">
            <a:bevelT prst="angle" w="13500" h="13500"/>
            <a:bevelB prst="angle" w="13500" h="13500"/>
            <a:extrusionClr>
              <a:srgbClr val="8db3e2"/>
            </a:extrusionClr>
            <a:contourClr>
              <a:srgbClr val="e8f0f9"/>
            </a:contourClr>
          </a:sp3d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marL="216000" indent="-215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План на 2018 год –  (-1688,4) тыс. рублей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Font typeface="Times New Roman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Исполнено в 2018 году – (-1686,6) тыс. рублей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" name=""/>
          <p:cNvGraphicFramePr/>
          <p:nvPr/>
        </p:nvGraphicFramePr>
        <p:xfrm>
          <a:off x="-1692000" y="864000"/>
          <a:ext cx="12347280" cy="5968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16" name="CustomShape 1"/>
          <p:cNvSpPr/>
          <p:nvPr/>
        </p:nvSpPr>
        <p:spPr>
          <a:xfrm>
            <a:off x="432000" y="-50400"/>
            <a:ext cx="8253720" cy="1273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i="1" lang="ru-RU" sz="2400" spc="-1" strike="noStrike">
                <a:solidFill>
                  <a:srgbClr val="cc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Налоговые и неналоговые доходы, поступившие в бюджет Исаевского сельского поселения в 2018 году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"/>
          <p:cNvGraphicFramePr/>
          <p:nvPr/>
        </p:nvGraphicFramePr>
        <p:xfrm>
          <a:off x="-397440" y="637560"/>
          <a:ext cx="10007280" cy="5629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18" name="CustomShape 1"/>
          <p:cNvSpPr/>
          <p:nvPr/>
        </p:nvSpPr>
        <p:spPr>
          <a:xfrm>
            <a:off x="2254680" y="517680"/>
            <a:ext cx="493632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1" i="1" lang="ru-RU" sz="1800" spc="-1" strike="noStrike">
                <a:solidFill>
                  <a:srgbClr val="cc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Безвозмездные поступления за 2018 год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9" name="Table 1"/>
          <p:cNvGraphicFramePr/>
          <p:nvPr/>
        </p:nvGraphicFramePr>
        <p:xfrm>
          <a:off x="214200" y="1143000"/>
          <a:ext cx="8716320" cy="4731120"/>
        </p:xfrm>
        <a:graphic>
          <a:graphicData uri="http://schemas.openxmlformats.org/drawingml/2006/table">
            <a:tbl>
              <a:tblPr/>
              <a:tblGrid>
                <a:gridCol w="4060800"/>
                <a:gridCol w="1439640"/>
                <a:gridCol w="1692000"/>
                <a:gridCol w="1524240"/>
              </a:tblGrid>
              <a:tr h="470160">
                <a:tc>
                  <a:txBody>
                    <a:bodyPr lIns="48960" rIns="48960"/>
                    <a:p>
                      <a:pPr algn="ctr">
                        <a:lnSpc>
                          <a:spcPct val="95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Наименование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 gridSpan="3">
                  <a:txBody>
                    <a:bodyPr lIns="48960" rIns="48960"/>
                    <a:p>
                      <a:pPr algn="ctr">
                        <a:lnSpc>
                          <a:spcPct val="95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2018 год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  <a:tr h="732960">
                <a:tc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95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План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95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Исполнение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95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Отклонение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</a:tr>
              <a:tr h="340200">
                <a:tc>
                  <a:txBody>
                    <a:bodyPr lIns="48960" rIns="48960"/>
                    <a:p>
                      <a:pPr>
                        <a:lnSpc>
                          <a:spcPct val="95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ВСЕГО в том числе: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102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 </a:t>
                      </a: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5181,7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102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5183,0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102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+1,3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</a:tr>
              <a:tr h="582120">
                <a:tc>
                  <a:txBody>
                    <a:bodyPr lIns="48960" rIns="48960"/>
                    <a:p>
                      <a:pPr>
                        <a:lnSpc>
                          <a:spcPct val="95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Налоговые и неналоговые доходы в том числе: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102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464,9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102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466,7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</a:tr>
              <a:tr h="340200">
                <a:tc>
                  <a:txBody>
                    <a:bodyPr lIns="48960" rIns="48960"/>
                    <a:p>
                      <a:pPr>
                        <a:lnSpc>
                          <a:spcPct val="9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налоговые доходы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451,3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453,1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+1,8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</a:tr>
              <a:tr h="340200">
                <a:tc>
                  <a:txBody>
                    <a:bodyPr lIns="48960" rIns="48960"/>
                    <a:p>
                      <a:pPr>
                        <a:lnSpc>
                          <a:spcPct val="9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неналоговые доходы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13,6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13,6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</a:tr>
              <a:tr h="340200">
                <a:tc>
                  <a:txBody>
                    <a:bodyPr lIns="48960" rIns="48960"/>
                    <a:p>
                      <a:pPr>
                        <a:lnSpc>
                          <a:spcPct val="95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Безвозмездные  поступления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102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4716,8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102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4716,3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102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-0,5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</a:tr>
              <a:tr h="340200">
                <a:tc>
                  <a:txBody>
                    <a:bodyPr lIns="48960" rIns="48960"/>
                    <a:p>
                      <a:pPr>
                        <a:lnSpc>
                          <a:spcPct val="9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дотации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3141,1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3141,1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</a:tr>
              <a:tr h="340200">
                <a:tc>
                  <a:txBody>
                    <a:bodyPr lIns="48960" rIns="48960"/>
                    <a:p>
                      <a:pPr>
                        <a:lnSpc>
                          <a:spcPct val="9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субсидии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340,3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340,3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</a:tr>
              <a:tr h="321840">
                <a:tc>
                  <a:txBody>
                    <a:bodyPr lIns="48960" rIns="48960"/>
                    <a:p>
                      <a:pPr>
                        <a:lnSpc>
                          <a:spcPct val="9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субвенции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9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73,9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9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73,4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9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-0,5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</a:tr>
              <a:tr h="582840">
                <a:tc>
                  <a:txBody>
                    <a:bodyPr lIns="48960" rIns="48960"/>
                    <a:p>
                      <a:pPr>
                        <a:lnSpc>
                          <a:spcPct val="9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иные межбюджетные трансферты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1161,5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xBody>
                    <a:bodyPr lIns="48960" rIns="48960"/>
                    <a:p>
                      <a:pPr algn="ct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1161,5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  <a:tc>
                  <a:tcPr marL="48960" marR="48960">
                    <a:lnL w="38160">
                      <a:solidFill>
                        <a:srgbClr val="548dd4"/>
                      </a:solidFill>
                    </a:lnL>
                    <a:lnR w="38160">
                      <a:solidFill>
                        <a:srgbClr val="548dd4"/>
                      </a:solidFill>
                    </a:lnR>
                    <a:lnT w="38160">
                      <a:solidFill>
                        <a:srgbClr val="548dd4"/>
                      </a:solidFill>
                    </a:lnT>
                    <a:lnB w="38160">
                      <a:solidFill>
                        <a:srgbClr val="548dd4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0" name="CustomShape 2"/>
          <p:cNvSpPr/>
          <p:nvPr/>
        </p:nvSpPr>
        <p:spPr>
          <a:xfrm>
            <a:off x="0" y="3240"/>
            <a:ext cx="8928720" cy="82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3b68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Доходы бюджета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003b68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Объем и структура  доходов бюджета Исаевского сельского поселения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0" lang="ru-RU" sz="1400" spc="-1" strike="noStrike">
                <a:solidFill>
                  <a:srgbClr val="003b68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( тыс. рублей)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" name=""/>
          <p:cNvGraphicFramePr/>
          <p:nvPr/>
        </p:nvGraphicFramePr>
        <p:xfrm>
          <a:off x="-539640" y="1019160"/>
          <a:ext cx="10151640" cy="5147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22" name="CustomShape 1"/>
          <p:cNvSpPr/>
          <p:nvPr/>
        </p:nvSpPr>
        <p:spPr>
          <a:xfrm>
            <a:off x="0" y="720000"/>
            <a:ext cx="9317160" cy="460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1" i="1" lang="ru-RU" sz="2000" spc="-1" strike="noStrike">
                <a:solidFill>
                  <a:srgbClr val="cc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 </a:t>
            </a:r>
            <a:r>
              <a:rPr b="1" i="1" lang="ru-RU" sz="2000" spc="-1" strike="noStrike">
                <a:solidFill>
                  <a:srgbClr val="cc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Структура расходов бюджета Исаевского сельского поселения за 2018 год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" name="Table 1"/>
          <p:cNvGraphicFramePr/>
          <p:nvPr/>
        </p:nvGraphicFramePr>
        <p:xfrm>
          <a:off x="0" y="857160"/>
          <a:ext cx="9144720" cy="6204600"/>
        </p:xfrm>
        <a:graphic>
          <a:graphicData uri="http://schemas.openxmlformats.org/drawingml/2006/table">
            <a:tbl>
              <a:tblPr/>
              <a:tblGrid>
                <a:gridCol w="1469880"/>
                <a:gridCol w="3746160"/>
                <a:gridCol w="1428480"/>
                <a:gridCol w="1285560"/>
                <a:gridCol w="1215000"/>
              </a:tblGrid>
              <a:tr h="294480">
                <a:tc rowSpan="4">
                  <a:txBody>
                    <a:bodyPr lIns="10800" rIns="10800"/>
                    <a:p>
                      <a:pPr algn="ctr">
                        <a:lnSpc>
                          <a:spcPct val="102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9000"/>
                        </a:lnSpc>
                      </a:pPr>
                      <a:r>
                        <a:rPr b="1" lang="ru-RU" sz="1600" spc="-1" strike="noStrike">
                          <a:solidFill>
                            <a:srgbClr val="7030a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Раздел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 rowSpan="2">
                  <a:txBody>
                    <a:bodyPr lIns="10800" rIns="10800"/>
                    <a:p>
                      <a:pPr algn="ctr">
                        <a:lnSpc>
                          <a:spcPct val="102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9000"/>
                        </a:lnSpc>
                      </a:pPr>
                      <a:r>
                        <a:rPr b="1" lang="ru-RU" sz="1600" spc="-1" strike="noStrike">
                          <a:solidFill>
                            <a:srgbClr val="7030a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Наименование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 gridSpan="3">
                  <a:txBody>
                    <a:bodyPr lIns="10800" rIns="10800"/>
                    <a:p>
                      <a:pPr algn="ctr">
                        <a:lnSpc>
                          <a:spcPct val="95000"/>
                        </a:lnSpc>
                      </a:pPr>
                      <a:r>
                        <a:rPr b="1" lang="ru-RU" sz="1400" spc="-1" strike="noStrike">
                          <a:solidFill>
                            <a:srgbClr val="7030a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2018 год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756360">
                <a:tc vMerge="1">
                  <a:tcPr>
                    <a:solidFill>
                      <a:srgbClr val="729fcf"/>
                    </a:solidFill>
                  </a:tcPr>
                </a:tc>
                <a:tc vMerge="1">
                  <a:tcPr>
                    <a:solidFill>
                      <a:srgbClr val="729fcf"/>
                    </a:solidFill>
                  </a:tcPr>
                </a:tc>
                <a:tc>
                  <a:txBody>
                    <a:bodyPr lIns="10800" rIns="10800"/>
                    <a:p>
                      <a:pPr algn="ctr">
                        <a:lnSpc>
                          <a:spcPct val="95000"/>
                        </a:lnSpc>
                      </a:pPr>
                      <a:r>
                        <a:rPr b="1" lang="ru-RU" sz="1600" spc="-1" strike="noStrike">
                          <a:solidFill>
                            <a:srgbClr val="7030a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Уточненный план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0800" rIns="10800"/>
                    <a:p>
                      <a:pPr algn="ctr">
                        <a:lnSpc>
                          <a:spcPct val="95000"/>
                        </a:lnSpc>
                      </a:pPr>
                      <a:r>
                        <a:rPr b="1" lang="ru-RU" sz="1600" spc="-1" strike="noStrike">
                          <a:solidFill>
                            <a:srgbClr val="7030a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Исполнение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0800" rIns="10800"/>
                    <a:p>
                      <a:pPr algn="ctr">
                        <a:lnSpc>
                          <a:spcPct val="95000"/>
                        </a:lnSpc>
                      </a:pPr>
                      <a:r>
                        <a:rPr b="1" lang="ru-RU" sz="1600" spc="-1" strike="noStrike">
                          <a:solidFill>
                            <a:srgbClr val="7030a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Отклонение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621000">
                <a:tc vMerge="1">
                  <a:tcPr>
                    <a:solidFill>
                      <a:srgbClr val="729fcf"/>
                    </a:solidFill>
                  </a:tcPr>
                </a:tc>
                <a:tc>
                  <a:txBody>
                    <a:bodyPr lIns="10800" rIns="10800"/>
                    <a:p>
                      <a:pPr>
                        <a:lnSpc>
                          <a:spcPct val="95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ВСЕГО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0800" rIns="10800"/>
                    <a:p>
                      <a:pPr algn="r">
                        <a:lnSpc>
                          <a:spcPct val="102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6870,0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0800" rIns="10800"/>
                    <a:p>
                      <a:pPr algn="r">
                        <a:lnSpc>
                          <a:spcPct val="102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6869,5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0800" rIns="10800"/>
                    <a:p>
                      <a:pPr algn="r">
                        <a:lnSpc>
                          <a:spcPct val="102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-0,5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98680">
                <a:tc vMerge="1">
                  <a:tcPr>
                    <a:solidFill>
                      <a:srgbClr val="729fcf"/>
                    </a:solidFill>
                  </a:tcPr>
                </a:tc>
                <a:tc>
                  <a:txBody>
                    <a:bodyPr lIns="10800" rIns="10800"/>
                    <a:p>
                      <a:pPr>
                        <a:lnSpc>
                          <a:spcPct val="9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в том числе: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44240">
                <a:tc>
                  <a:txBody>
                    <a:bodyPr lIns="10800" rIns="10800"/>
                    <a:p>
                      <a:pPr algn="ctr">
                        <a:lnSpc>
                          <a:spcPct val="95000"/>
                        </a:lnSpc>
                      </a:pPr>
                      <a:r>
                        <a:rPr b="1" lang="ru-RU" sz="1600" spc="-1" strike="noStrike">
                          <a:solidFill>
                            <a:srgbClr val="7030a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01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10800" rIns="10800"/>
                    <a:p>
                      <a:pPr>
                        <a:lnSpc>
                          <a:spcPct val="9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Общегосударственные  вопросы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10800" rIns="10800"/>
                    <a:p>
                      <a:pPr algn="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1773,8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10800" rIns="10800"/>
                    <a:p>
                      <a:pPr algn="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1773,3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10800" rIns="10800"/>
                    <a:p>
                      <a:pPr algn="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-0,5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b8cce4"/>
                    </a:solidFill>
                  </a:tcPr>
                </a:tc>
              </a:tr>
              <a:tr h="351720">
                <a:tc>
                  <a:txBody>
                    <a:bodyPr lIns="10800" rIns="10800"/>
                    <a:p>
                      <a:pPr algn="ctr">
                        <a:lnSpc>
                          <a:spcPct val="95000"/>
                        </a:lnSpc>
                      </a:pPr>
                      <a:r>
                        <a:rPr b="1" lang="ru-RU" sz="1600" spc="-1" strike="noStrike">
                          <a:solidFill>
                            <a:srgbClr val="7030a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02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0800" rIns="10800"/>
                    <a:p>
                      <a:pPr>
                        <a:lnSpc>
                          <a:spcPct val="9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Национальная оборона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0800" rIns="10800"/>
                    <a:p>
                      <a:pPr algn="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72,9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0800" rIns="10800"/>
                    <a:p>
                      <a:pPr algn="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72,9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40360">
                <a:tc>
                  <a:txBody>
                    <a:bodyPr lIns="10800" rIns="10800"/>
                    <a:p>
                      <a:pPr algn="ctr">
                        <a:lnSpc>
                          <a:spcPct val="95000"/>
                        </a:lnSpc>
                      </a:pPr>
                      <a:r>
                        <a:rPr b="1" lang="ru-RU" sz="1600" spc="-1" strike="noStrike">
                          <a:solidFill>
                            <a:srgbClr val="7030a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03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10800" rIns="10800"/>
                    <a:p>
                      <a:pPr>
                        <a:lnSpc>
                          <a:spcPct val="9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Национальная безопасность и правоохранительная деятельность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10800" rIns="10800"/>
                    <a:p>
                      <a:pPr algn="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146,5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10800" rIns="10800"/>
                    <a:p>
                      <a:pPr algn="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146,5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b8cce4"/>
                    </a:solidFill>
                  </a:tcPr>
                </a:tc>
              </a:tr>
              <a:tr h="453240">
                <a:tc>
                  <a:txBody>
                    <a:bodyPr lIns="10800" rIns="10800"/>
                    <a:p>
                      <a:pPr algn="ctr">
                        <a:lnSpc>
                          <a:spcPct val="95000"/>
                        </a:lnSpc>
                      </a:pPr>
                      <a:r>
                        <a:rPr b="1" lang="ru-RU" sz="1600" spc="-1" strike="noStrike">
                          <a:solidFill>
                            <a:srgbClr val="7030a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04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0800" rIns="10800"/>
                    <a:p>
                      <a:pPr>
                        <a:lnSpc>
                          <a:spcPct val="9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Национальная экономика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0800" rIns="10800"/>
                    <a:p>
                      <a:pPr algn="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692,7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0800" rIns="10800"/>
                    <a:p>
                      <a:pPr algn="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692,7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04280">
                <a:tc>
                  <a:txBody>
                    <a:bodyPr lIns="10800" rIns="10800"/>
                    <a:p>
                      <a:pPr algn="ctr">
                        <a:lnSpc>
                          <a:spcPct val="95000"/>
                        </a:lnSpc>
                      </a:pPr>
                      <a:r>
                        <a:rPr b="1" lang="ru-RU" sz="1600" spc="-1" strike="noStrike">
                          <a:solidFill>
                            <a:srgbClr val="7030a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05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10800" rIns="10800"/>
                    <a:p>
                      <a:pPr>
                        <a:lnSpc>
                          <a:spcPct val="9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Жилищно-коммунальное  хозяйство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10800" rIns="10800"/>
                    <a:p>
                      <a:pPr algn="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916,3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10800" rIns="10800"/>
                    <a:p>
                      <a:pPr algn="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916,3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b8cce4"/>
                    </a:solidFill>
                  </a:tcPr>
                </a:tc>
              </a:tr>
              <a:tr h="404280">
                <a:tc>
                  <a:txBody>
                    <a:bodyPr lIns="10800" rIns="10800"/>
                    <a:p>
                      <a:pPr algn="ctr">
                        <a:lnSpc>
                          <a:spcPct val="95000"/>
                        </a:lnSpc>
                      </a:pPr>
                      <a:r>
                        <a:rPr b="1" lang="ru-RU" sz="1600" spc="-1" strike="noStrike">
                          <a:solidFill>
                            <a:srgbClr val="7030a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08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0800" rIns="10800"/>
                    <a:p>
                      <a:pPr>
                        <a:lnSpc>
                          <a:spcPct val="9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Культура, кинематография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0800" rIns="10800"/>
                    <a:p>
                      <a:pPr algn="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3206,2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0800" rIns="10800"/>
                    <a:p>
                      <a:pPr algn="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3206,2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51720">
                <a:tc>
                  <a:txBody>
                    <a:bodyPr lIns="10800" rIns="10800"/>
                    <a:p>
                      <a:pPr algn="ctr">
                        <a:lnSpc>
                          <a:spcPct val="95000"/>
                        </a:lnSpc>
                      </a:pPr>
                      <a:r>
                        <a:rPr b="1" lang="ru-RU" sz="1600" spc="-1" strike="noStrike">
                          <a:solidFill>
                            <a:srgbClr val="7030a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10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 lIns="10800" rIns="10800"/>
                    <a:p>
                      <a:pPr>
                        <a:lnSpc>
                          <a:spcPct val="9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Социальная политика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 lIns="10800" rIns="10800"/>
                    <a:p>
                      <a:pPr algn="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54,1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 lIns="10800" rIns="10800"/>
                    <a:p>
                      <a:pPr algn="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54,1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</a:tr>
              <a:tr h="444240">
                <a:tc>
                  <a:txBody>
                    <a:bodyPr lIns="10800" rIns="10800"/>
                    <a:p>
                      <a:pPr algn="ctr">
                        <a:lnSpc>
                          <a:spcPct val="95000"/>
                        </a:lnSpc>
                      </a:pPr>
                      <a:r>
                        <a:rPr b="1" lang="ru-RU" sz="1600" spc="-1" strike="noStrike">
                          <a:solidFill>
                            <a:srgbClr val="7030a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11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0800" rIns="10800"/>
                    <a:p>
                      <a:pPr>
                        <a:lnSpc>
                          <a:spcPct val="9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Физическая культура  и спорт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0800" rIns="10800"/>
                    <a:p>
                      <a:pPr algn="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3,5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0800" rIns="10800"/>
                    <a:p>
                      <a:pPr algn="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3,5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40360">
                <a:tc>
                  <a:txBody>
                    <a:bodyPr lIns="10800" rIns="10800"/>
                    <a:p>
                      <a:pPr algn="ctr">
                        <a:lnSpc>
                          <a:spcPct val="95000"/>
                        </a:lnSpc>
                      </a:pPr>
                      <a:r>
                        <a:rPr b="1" lang="ru-RU" sz="1600" spc="-1" strike="noStrike">
                          <a:solidFill>
                            <a:srgbClr val="7030a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01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 lIns="10800" rIns="10800"/>
                    <a:p>
                      <a:pPr>
                        <a:lnSpc>
                          <a:spcPct val="95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Межбюджетные  трансферты (передача полномочий )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 lIns="10800" rIns="10800"/>
                    <a:p>
                      <a:pPr algn="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4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 lIns="10800" rIns="10800"/>
                    <a:p>
                      <a:pPr algn="r">
                        <a:lnSpc>
                          <a:spcPct val="102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Microsoft YaHei"/>
                        </a:rPr>
                        <a:t>4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cPr marL="10800" marR="10800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  <p:sp>
        <p:nvSpPr>
          <p:cNvPr id="124" name="CustomShape 2"/>
          <p:cNvSpPr/>
          <p:nvPr/>
        </p:nvSpPr>
        <p:spPr>
          <a:xfrm>
            <a:off x="0" y="3240"/>
            <a:ext cx="9142920" cy="82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112f51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Исполнение расходной части бюджета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112f51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Исаевского сельского поселения за 2018 год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0" i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(в тыс. рублей)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icture 1" descr=""/>
          <p:cNvPicPr/>
          <p:nvPr/>
        </p:nvPicPr>
        <p:blipFill>
          <a:blip r:embed="rId1"/>
          <a:stretch/>
        </p:blipFill>
        <p:spPr>
          <a:xfrm>
            <a:off x="0" y="0"/>
            <a:ext cx="9142920" cy="6856920"/>
          </a:xfrm>
          <a:prstGeom prst="rect">
            <a:avLst/>
          </a:prstGeom>
          <a:ln>
            <a:noFill/>
          </a:ln>
        </p:spPr>
      </p:pic>
      <p:sp>
        <p:nvSpPr>
          <p:cNvPr id="126" name="CustomShape 1"/>
          <p:cNvSpPr/>
          <p:nvPr/>
        </p:nvSpPr>
        <p:spPr>
          <a:xfrm>
            <a:off x="285840" y="2222640"/>
            <a:ext cx="8428680" cy="1584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/>
          <a:p>
            <a:pPr algn="ctr">
              <a:lnSpc>
                <a:spcPct val="100000"/>
              </a:lnSpc>
            </a:pPr>
            <a:r>
              <a:rPr b="1" lang="ru-RU" sz="1400" spc="-1" strike="noStrike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Контактная информация: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400" spc="-1" strike="noStrike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Администрация Исаевского сельского поселения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400" spc="-1" strike="noStrike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График работы с 8-30 до 17-00,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400" spc="-1" strike="noStrike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перерыв с 12-30 до 14-00.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400" spc="-1" strike="noStrike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Адрес:  155068, Ивановская область,  Ильинский район, с.Исаевское, ул. Советская, 24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400" spc="-1" strike="noStrike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Телефоны  (8 49353) 2-81-46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400" spc="-1" strike="noStrike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Электронная почта: isaevskoeadm</a:t>
            </a:r>
            <a:r>
              <a:rPr b="1" lang="ru-RU" sz="14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  <a:hlinkClick r:id="rId2"/>
              </a:rPr>
              <a:t>@</a:t>
            </a:r>
            <a:r>
              <a:rPr b="1" lang="ru-RU" sz="14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  <a:hlinkClick r:id="rId3"/>
              </a:rPr>
              <a:t>mail</a:t>
            </a:r>
            <a:r>
              <a:rPr b="1" lang="ru-RU" sz="14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  <a:hlinkClick r:id="rId4"/>
              </a:rPr>
              <a:t>.</a:t>
            </a:r>
            <a:r>
              <a:rPr b="1" lang="ru-RU" sz="14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  <a:hlinkClick r:id="rId5"/>
              </a:rPr>
              <a:t>ru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1019</TotalTime>
  <Application>LibreOffice/5.2.3.3$Windows_x86 LibreOffice_project/d54a8868f08a7b39642414cf2c8ef2f228f780cf</Application>
  <Words>458</Words>
  <Paragraphs>150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2014-10-14T07:15:23Z</dcterms:created>
  <dc:creator>123</dc:creator>
  <dc:description/>
  <dc:language>ru-RU</dc:language>
  <cp:lastModifiedBy/>
  <cp:lastPrinted>1601-01-01T00:00:00Z</cp:lastPrinted>
  <dcterms:modified xsi:type="dcterms:W3CDTF">2019-05-07T16:18:25Z</dcterms:modified>
  <cp:revision>154</cp:revision>
  <dc:subject/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11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11</vt:i4>
  </property>
</Properties>
</file>